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83" name="Google Shape;83;p1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162" name="Google Shape;162;p11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175" name="Google Shape;175;p12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196" name="Google Shape;196;p14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206" name="Google Shape;206;p15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215" name="Google Shape;215;p16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223" name="Google Shape;223;p17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1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249" name="Google Shape;249;p21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91" name="Google Shape;91;p3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2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257" name="Google Shape;257;p22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543f33508_0_2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8543f33508_0_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274" name="Google Shape;274;g8543f33508_0_2:notes"/>
          <p:cNvSpPr txBox="1"/>
          <p:nvPr>
            <p:ph idx="12" type="sldNum"/>
          </p:nvPr>
        </p:nvSpPr>
        <p:spPr>
          <a:xfrm>
            <a:off x="3884621" y="8685226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543f33508_0_11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8543f33508_0_1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284" name="Google Shape;284;g8543f33508_0_11:notes"/>
          <p:cNvSpPr txBox="1"/>
          <p:nvPr>
            <p:ph idx="12" type="sldNum"/>
          </p:nvPr>
        </p:nvSpPr>
        <p:spPr>
          <a:xfrm>
            <a:off x="3884621" y="8685226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543f3350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8543f3350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543f3350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543f3350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543f3350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8543f335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543f33508_0_35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8543f33508_0_3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319" name="Google Shape;319;g8543f33508_0_35:notes"/>
          <p:cNvSpPr txBox="1"/>
          <p:nvPr>
            <p:ph idx="12" type="sldNum"/>
          </p:nvPr>
        </p:nvSpPr>
        <p:spPr>
          <a:xfrm>
            <a:off x="3884621" y="8685226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543f33508_0_45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8543f33508_0_4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330" name="Google Shape;330;g8543f33508_0_45:notes"/>
          <p:cNvSpPr txBox="1"/>
          <p:nvPr>
            <p:ph idx="12" type="sldNum"/>
          </p:nvPr>
        </p:nvSpPr>
        <p:spPr>
          <a:xfrm>
            <a:off x="3884621" y="8685226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/>
          <p:nvPr>
            <p:ph idx="2" type="sldImg"/>
          </p:nvPr>
        </p:nvSpPr>
        <p:spPr>
          <a:xfrm>
            <a:off x="464353" y="1141761"/>
            <a:ext cx="5930839" cy="308771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2" y="4400556"/>
            <a:ext cx="5486410" cy="36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140" name="Google Shape;140;p9:notes"/>
          <p:cNvSpPr txBox="1"/>
          <p:nvPr>
            <p:ph idx="12" type="sldNum"/>
          </p:nvPr>
        </p:nvSpPr>
        <p:spPr>
          <a:xfrm>
            <a:off x="3884621" y="8685226"/>
            <a:ext cx="2971805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.ly/l0u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Relationship Id="rId4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rduino.cc/en/Main/Software?setlang=cn#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142999" y="53175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 sz="4800"/>
              <a:t>IoT互動開發</a:t>
            </a:r>
            <a:endParaRPr sz="4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 sz="4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https://t.ly/l0um</a:t>
            </a:r>
            <a:endParaRPr sz="4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t/>
            </a:r>
            <a:endParaRPr sz="24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2545914" y="2701528"/>
            <a:ext cx="5455085" cy="22587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2100"/>
              <a:t>1.開發環境設定</a:t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2100"/>
              <a:t>2.程式基礎</a:t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2100"/>
              <a:t>3.人體感應器</a:t>
            </a:r>
            <a:endParaRPr sz="2100"/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設定Arduino開發界面</a:t>
            </a:r>
            <a:endParaRPr sz="2400"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628650" y="994250"/>
            <a:ext cx="7886700" cy="3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開啟arduino-1.8.X下的Arduino主程式：arduino.exe</a:t>
            </a:r>
            <a:endParaRPr sz="2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點選功能表/工具/開發版</a:t>
            </a:r>
            <a:br>
              <a:rPr lang="zh-TW" sz="2400"/>
            </a:br>
            <a:r>
              <a:rPr lang="zh-TW" sz="2400"/>
              <a:t>並往下拉，直到選擇</a:t>
            </a:r>
            <a:br>
              <a:rPr lang="zh-TW" sz="2400"/>
            </a:br>
            <a:r>
              <a:rPr lang="zh-TW" sz="2400"/>
              <a:t>NodeMCU-32s </a:t>
            </a:r>
            <a:br>
              <a:rPr lang="zh-TW" sz="2400"/>
            </a:br>
            <a:r>
              <a:rPr lang="zh-TW" sz="2400"/>
              <a:t>更改序列埠為COMX，依照</a:t>
            </a:r>
            <a:br>
              <a:rPr lang="zh-TW" sz="2400"/>
            </a:br>
            <a:r>
              <a:rPr b="1" lang="zh-TW" sz="2400">
                <a:solidFill>
                  <a:srgbClr val="FF0000"/>
                </a:solidFill>
              </a:rPr>
              <a:t>投影片頁碼6的第6點選擇</a:t>
            </a:r>
            <a:endParaRPr b="1" sz="2400">
              <a:solidFill>
                <a:srgbClr val="FF0000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t/>
            </a:r>
            <a:endParaRPr sz="24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400"/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sp>
        <p:nvSpPr>
          <p:cNvPr id="167" name="Google Shape;167;p22"/>
          <p:cNvSpPr/>
          <p:nvPr/>
        </p:nvSpPr>
        <p:spPr>
          <a:xfrm>
            <a:off x="5091830" y="1935271"/>
            <a:ext cx="413359" cy="21607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5101225" y="2959274"/>
            <a:ext cx="1700408" cy="34759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7280753" y="4293296"/>
            <a:ext cx="1672225" cy="33942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772" y="3395684"/>
            <a:ext cx="3200400" cy="137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ãwemos d1 r32 pinoutãçåçæå°çµæ" id="171" name="Google Shape;17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3784" y="2036781"/>
            <a:ext cx="3984863" cy="30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1800"/>
              <a:t>注意事項</a:t>
            </a:r>
            <a:endParaRPr sz="1800"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628650" y="1369218"/>
            <a:ext cx="5325421" cy="34783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Arduino IDE 上傳程式碼，出現</a:t>
            </a:r>
            <a:br>
              <a:rPr lang="zh-TW" sz="1800"/>
            </a:br>
            <a:r>
              <a:rPr lang="zh-TW" sz="1800"/>
              <a:t>……______.......____時，須按住右側Flash鍵</a:t>
            </a:r>
            <a:endParaRPr sz="1800"/>
          </a:p>
          <a:p>
            <a:pPr indent="-1524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後續程式撰寫與一般Arudino幾乎無異</a:t>
            </a:r>
            <a:endParaRPr sz="1800"/>
          </a:p>
          <a:p>
            <a:pPr indent="-1524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若需要函式庫，請Google</a:t>
            </a:r>
            <a:br>
              <a:rPr lang="zh-TW" sz="1800"/>
            </a:br>
            <a:r>
              <a:rPr lang="zh-TW" sz="1800"/>
              <a:t>關鍵字：ESP32+所需功能</a:t>
            </a:r>
            <a:endParaRPr sz="180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-1524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                                                                                              Reset          Flash</a:t>
            </a:r>
            <a:endParaRPr sz="1800"/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pic>
        <p:nvPicPr>
          <p:cNvPr descr="C:\Users\youadmin\Desktop\esp32_pinmap.png" id="180" name="Google Shape;180;p23"/>
          <p:cNvPicPr preferRelativeResize="0"/>
          <p:nvPr/>
        </p:nvPicPr>
        <p:blipFill rotWithShape="1">
          <a:blip r:embed="rId3">
            <a:alphaModFix/>
          </a:blip>
          <a:srcRect b="0" l="33541" r="39175" t="0"/>
          <a:stretch/>
        </p:blipFill>
        <p:spPr>
          <a:xfrm>
            <a:off x="6217607" y="93007"/>
            <a:ext cx="2297744" cy="404527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/>
          <p:nvPr/>
        </p:nvSpPr>
        <p:spPr>
          <a:xfrm>
            <a:off x="7778663" y="3578244"/>
            <a:ext cx="450937" cy="61064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23"/>
          <p:cNvCxnSpPr/>
          <p:nvPr/>
        </p:nvCxnSpPr>
        <p:spPr>
          <a:xfrm rot="10800000">
            <a:off x="6761441" y="4644998"/>
            <a:ext cx="18900" cy="3735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3" name="Google Shape;183;p23"/>
          <p:cNvCxnSpPr/>
          <p:nvPr/>
        </p:nvCxnSpPr>
        <p:spPr>
          <a:xfrm rot="10800000">
            <a:off x="8004132" y="4016267"/>
            <a:ext cx="18789" cy="37342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4" name="Google Shape;18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84" y="3253978"/>
            <a:ext cx="5614988" cy="16502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3"/>
          <p:cNvSpPr/>
          <p:nvPr/>
        </p:nvSpPr>
        <p:spPr>
          <a:xfrm>
            <a:off x="234080" y="4188888"/>
            <a:ext cx="2837928" cy="45618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zh-TW"/>
              <a:t>簡易程式開發</a:t>
            </a:r>
            <a:endParaRPr/>
          </a:p>
        </p:txBody>
      </p:sp>
      <p:sp>
        <p:nvSpPr>
          <p:cNvPr id="191" name="Google Shape;191;p2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二、基礎語法</a:t>
            </a:r>
            <a:endParaRPr sz="2400"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7465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AutoNum type="arabicPeriod"/>
            </a:pPr>
            <a:r>
              <a:rPr lang="zh-TW" sz="2700"/>
              <a:t>程式結構</a:t>
            </a:r>
            <a:endParaRPr sz="2700"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AutoNum type="arabicPeriod"/>
            </a:pPr>
            <a:r>
              <a:rPr lang="zh-TW" sz="2700"/>
              <a:t>LED燈</a:t>
            </a:r>
            <a:br>
              <a:rPr lang="zh-TW" sz="2700"/>
            </a:br>
            <a:r>
              <a:rPr lang="zh-TW" sz="2700"/>
              <a:t>（長正短負）</a:t>
            </a:r>
            <a:endParaRPr sz="2700"/>
          </a:p>
          <a:p>
            <a:pPr indent="-2413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pic>
        <p:nvPicPr>
          <p:cNvPr descr="ãESP32 ãçåçæå°çµæ" id="201" name="Google Shape;201;p25"/>
          <p:cNvPicPr preferRelativeResize="0"/>
          <p:nvPr/>
        </p:nvPicPr>
        <p:blipFill rotWithShape="1">
          <a:blip r:embed="rId3">
            <a:alphaModFix/>
          </a:blip>
          <a:srcRect b="0" l="12364" r="12799" t="0"/>
          <a:stretch/>
        </p:blipFill>
        <p:spPr>
          <a:xfrm>
            <a:off x="2993720" y="1810940"/>
            <a:ext cx="4321479" cy="323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4">
            <a:alphaModFix/>
          </a:blip>
          <a:srcRect b="32853" l="0" r="44518" t="0"/>
          <a:stretch/>
        </p:blipFill>
        <p:spPr>
          <a:xfrm rot="-1711278">
            <a:off x="6528289" y="329560"/>
            <a:ext cx="1916721" cy="244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1.Arduino程式結構</a:t>
            </a:r>
            <a:endParaRPr sz="2400"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441542" y="1085850"/>
            <a:ext cx="7402295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Void Setup()</a:t>
            </a:r>
            <a:endParaRPr sz="11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{</a:t>
            </a:r>
            <a:endParaRPr sz="11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設定的部份</a:t>
            </a:r>
            <a:br>
              <a:rPr lang="zh-TW" sz="1800"/>
            </a:br>
            <a:r>
              <a:rPr lang="zh-TW" sz="1800"/>
              <a:t>  僅執行一次</a:t>
            </a:r>
            <a:endParaRPr sz="18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//代表註解</a:t>
            </a:r>
            <a:endParaRPr sz="18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}</a:t>
            </a:r>
            <a:endParaRPr sz="11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Void loop()</a:t>
            </a:r>
            <a:endParaRPr sz="11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{</a:t>
            </a:r>
            <a:endParaRPr sz="11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工作內容</a:t>
            </a:r>
            <a:endParaRPr sz="18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例如：讀取</a:t>
            </a:r>
            <a:endParaRPr sz="18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例如：輸出電壓</a:t>
            </a:r>
            <a:endParaRPr sz="18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}</a:t>
            </a:r>
            <a:endParaRPr sz="1800"/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b="0" l="0" r="20985" t="0"/>
          <a:stretch/>
        </p:blipFill>
        <p:spPr>
          <a:xfrm>
            <a:off x="4517994" y="1226214"/>
            <a:ext cx="2776538" cy="341471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536300" y="-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1800"/>
              <a:t>常用語法 </a:t>
            </a:r>
            <a:endParaRPr sz="1800"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345688" y="771525"/>
            <a:ext cx="58716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zh-TW" sz="1800"/>
              <a:t>數位輸出</a:t>
            </a:r>
            <a:endParaRPr b="1" sz="18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pinMode(4, OUTPUT); //宣告為輸出</a:t>
            </a:r>
            <a:endParaRPr b="1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digitalWrite(4,HIGH);//輸出5V</a:t>
            </a:r>
            <a:endParaRPr b="1"/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r>
              <a:rPr b="1" lang="zh-TW"/>
              <a:t>delay(1000);//休息一秒</a:t>
            </a:r>
            <a:endParaRPr b="1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zh-TW"/>
              <a:t>digitalWrite(4,LOW);//輸出0V</a:t>
            </a:r>
            <a:endParaRPr b="1"/>
          </a:p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數位輸入</a:t>
            </a:r>
            <a:endParaRPr sz="18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/>
              <a:t>pinMode(腳位編號,INPUT); //宣告為輸入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/>
              <a:t>Statue=digitalRead(腳位編號);//讀取的值（1或0）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zh-TW"/>
              <a:t>  類比輸入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zh-TW"/>
              <a:t>        Status=</a:t>
            </a:r>
            <a:r>
              <a:rPr lang="zh-TW" sz="1800"/>
              <a:t>analogRead(腳位編號);//讀取的值（1或0）</a:t>
            </a:r>
            <a:endParaRPr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數位模擬類比輸出</a:t>
            </a:r>
            <a:r>
              <a:rPr lang="zh-TW" sz="1800"/>
              <a:t>（ESP32須外加Lib函式庫）</a:t>
            </a:r>
            <a:endParaRPr sz="18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/>
              <a:t>analogWrite(腳位編號, x);//x=0~255;//255=5V</a:t>
            </a:r>
            <a:endParaRPr/>
          </a:p>
          <a:p>
            <a:pPr indent="-63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3000"/>
              <a:t>常用語法-2 </a:t>
            </a:r>
            <a:endParaRPr sz="3000"/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169825" y="1113600"/>
            <a:ext cx="8345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類比輸入</a:t>
            </a:r>
            <a:br>
              <a:rPr lang="zh-TW" sz="2400"/>
            </a:br>
            <a:r>
              <a:rPr lang="zh-TW" sz="2400"/>
              <a:t>sensorValue = analogRead(腳位編號); //讀取的數值</a:t>
            </a:r>
            <a:endParaRPr sz="2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序列監視視窗可以觀察類比輸入的數值</a:t>
            </a:r>
            <a:endParaRPr sz="2400"/>
          </a:p>
          <a:p>
            <a:pPr indent="-2159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在setup()加入此行</a:t>
            </a:r>
            <a:endParaRPr sz="2400"/>
          </a:p>
          <a:p>
            <a:pPr indent="-241300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Serial.begin(9600);//宣告讀取數值及速率</a:t>
            </a:r>
            <a:endParaRPr sz="2400"/>
          </a:p>
          <a:p>
            <a:pPr indent="-2159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在loop()加入以下</a:t>
            </a:r>
            <a:endParaRPr sz="2400"/>
          </a:p>
          <a:p>
            <a:pPr indent="-241300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delay(500);</a:t>
            </a:r>
            <a:endParaRPr sz="2400"/>
          </a:p>
          <a:p>
            <a:pPr indent="-241300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int sensorValue = analogRead(1); //讀取數值</a:t>
            </a:r>
            <a:endParaRPr sz="2400"/>
          </a:p>
          <a:p>
            <a:pPr indent="-241300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Serial.println(sensorValue);//輸出數值</a:t>
            </a:r>
            <a:endParaRPr sz="2400"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400"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400"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227" name="Google Shape;227;p28"/>
          <p:cNvPicPr preferRelativeResize="0"/>
          <p:nvPr/>
        </p:nvPicPr>
        <p:blipFill rotWithShape="1">
          <a:blip r:embed="rId3">
            <a:alphaModFix/>
          </a:blip>
          <a:srcRect b="27531" l="0" r="2750" t="0"/>
          <a:stretch/>
        </p:blipFill>
        <p:spPr>
          <a:xfrm>
            <a:off x="6657971" y="1806776"/>
            <a:ext cx="2265517" cy="221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麵包版</a:t>
            </a:r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3797562" y="500062"/>
            <a:ext cx="4773576" cy="4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4">
            <a:alphaModFix/>
          </a:blip>
          <a:srcRect b="12777" l="7344" r="12821" t="34157"/>
          <a:stretch/>
        </p:blipFill>
        <p:spPr>
          <a:xfrm rot="-5400000">
            <a:off x="399664" y="1645486"/>
            <a:ext cx="3996175" cy="26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 rotWithShape="1">
          <a:blip r:embed="rId5">
            <a:alphaModFix/>
          </a:blip>
          <a:srcRect b="-1018" l="26771" r="31843" t="2145"/>
          <a:stretch/>
        </p:blipFill>
        <p:spPr>
          <a:xfrm>
            <a:off x="5047900" y="487575"/>
            <a:ext cx="2057399" cy="37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第一支程式</a:t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-1138050" y="1385950"/>
            <a:ext cx="8007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1257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void setup() {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1257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//初始設定及宣告，一次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1257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  Serial.begin(115200);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1257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1257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void loop() {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1257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 //無止無盡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1257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  Serial.print("hello");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1257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  delay(1000);//1000ms=1秒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1257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1800"/>
              <a:t>2.LED燈</a:t>
            </a:r>
            <a:br>
              <a:rPr lang="zh-TW" sz="1800"/>
            </a:br>
            <a:r>
              <a:rPr lang="zh-TW" sz="1800"/>
              <a:t>第一個程式：讓LED亮起</a:t>
            </a:r>
            <a:endParaRPr sz="1800"/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492886" y="1578279"/>
            <a:ext cx="5624512" cy="31889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Blink，讓LED亮起</a:t>
            </a:r>
            <a:endParaRPr sz="18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1800"/>
              <a:t>在setup的地方宣告</a:t>
            </a:r>
            <a:endParaRPr sz="18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1800"/>
              <a:t>pinMode(18, OUTPUT); //宣告pin18是輸出</a:t>
            </a:r>
            <a:endParaRPr sz="18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1800"/>
              <a:t>在loop的地方執行</a:t>
            </a:r>
            <a:endParaRPr sz="1800"/>
          </a:p>
          <a:p>
            <a:pPr indent="0" lvl="1" marL="63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/>
              <a:t>digitalWrite(18, HIGH);// pin18輸出5V</a:t>
            </a:r>
            <a:endParaRPr/>
          </a:p>
          <a:p>
            <a:pPr indent="0" lvl="1" marL="63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/>
              <a:t>delay(1000);</a:t>
            </a:r>
            <a:endParaRPr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253" name="Google Shape;253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628650" y="273852"/>
            <a:ext cx="7886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3000"/>
              <a:t>NodeMCU-32s線路圖</a:t>
            </a:r>
            <a:endParaRPr sz="3000"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1578" l="0" r="0" t="-1579"/>
          <a:stretch/>
        </p:blipFill>
        <p:spPr>
          <a:xfrm>
            <a:off x="467600" y="822850"/>
            <a:ext cx="7886700" cy="396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1800"/>
              <a:t>讓LED隔一秒閃耀</a:t>
            </a:r>
            <a:endParaRPr sz="1800"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 sz="1800"/>
              <a:t>思路：開🡪停一秒🡪關🡪停一秒</a:t>
            </a:r>
            <a:endParaRPr sz="18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800"/>
          </a:p>
          <a:p>
            <a:pPr indent="0" lvl="0" marL="635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1800"/>
              <a:t>在loop的地方執行</a:t>
            </a:r>
            <a:endParaRPr sz="1800"/>
          </a:p>
          <a:p>
            <a:pPr indent="0" lvl="1" marL="63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/>
              <a:t>digitalWrite(18, HIGH);</a:t>
            </a:r>
            <a:endParaRPr/>
          </a:p>
          <a:p>
            <a:pPr indent="0" lvl="1" marL="63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/>
              <a:t>delay(1000);</a:t>
            </a:r>
            <a:endParaRPr/>
          </a:p>
          <a:p>
            <a:pPr indent="0" lvl="1" marL="63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/>
              <a:t>digitalWrite(18, LOW);</a:t>
            </a:r>
            <a:endParaRPr/>
          </a:p>
          <a:p>
            <a:pPr indent="0" lvl="1" marL="63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/>
              <a:t>delay(1000);</a:t>
            </a:r>
            <a:endParaRPr/>
          </a:p>
          <a:p>
            <a:pPr indent="0" lvl="1" marL="63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1" marL="63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 flipH="1">
            <a:off x="1763315" y="1767997"/>
            <a:ext cx="2808685" cy="432197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紅綠燈</a:t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299025" y="1136350"/>
            <a:ext cx="3808200" cy="4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將紅、綠、黃燈放在麵包板，短腳接負極，</a:t>
            </a:r>
            <a:br>
              <a:rPr lang="zh-TW"/>
            </a:br>
            <a:r>
              <a:rPr lang="zh-TW"/>
              <a:t>綠-&gt;4(GPIO15)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黃-&gt;5(GPIO2)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紅-&gt;7(GPIO4)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重覆執行以下: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綠燈亮5秒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黃燈亮1秒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紅燈亮3秒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解答：</a:t>
            </a:r>
            <a:endParaRPr/>
          </a:p>
        </p:txBody>
      </p:sp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b="0" l="14353" r="0" t="0"/>
          <a:stretch/>
        </p:blipFill>
        <p:spPr>
          <a:xfrm>
            <a:off x="3808200" y="439575"/>
            <a:ext cx="4878150" cy="4271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三、人體感測器</a:t>
            </a:r>
            <a:endParaRPr sz="2400"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利用紅外線來偵測是否有</a:t>
            </a:r>
            <a:br>
              <a:rPr lang="zh-TW" sz="2400"/>
            </a:br>
            <a:r>
              <a:rPr lang="zh-TW" sz="2400"/>
              <a:t>物體經過</a:t>
            </a:r>
            <a:endParaRPr sz="2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請將旋鈕逆時針轉至最底</a:t>
            </a:r>
            <a:endParaRPr sz="2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狀態約五秒才能再啟動</a:t>
            </a:r>
            <a:endParaRPr sz="24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400"/>
          </a:p>
        </p:txBody>
      </p:sp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C:\Users\YouAdmin\Desktop\868-3403861.jpg" id="279" name="Google Shape;2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409" y="547969"/>
            <a:ext cx="1848295" cy="1409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YouAdmin\Desktop\PIR模組背面.jpg" id="280" name="Google Shape;28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435" y="2381172"/>
            <a:ext cx="3263030" cy="238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3600"/>
              <a:t>基礎練習</a:t>
            </a:r>
            <a:endParaRPr sz="3600"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628650" y="1369218"/>
            <a:ext cx="78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//將紅外線的OUT接在GPIO5（右側10）</a:t>
            </a:r>
            <a:endParaRPr sz="19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int IRpin=</a:t>
            </a:r>
            <a:r>
              <a:rPr lang="zh-TW" sz="1900"/>
              <a:t>16</a:t>
            </a:r>
            <a:r>
              <a:rPr lang="zh-TW" sz="1900"/>
              <a:t>;</a:t>
            </a:r>
            <a:endParaRPr sz="19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void setup(){   </a:t>
            </a:r>
            <a:endParaRPr sz="1100"/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pinMode(IRpin, INPUT);</a:t>
            </a:r>
            <a:endParaRPr sz="1100"/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Serial.begin(115200);         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}  </a:t>
            </a:r>
            <a:endParaRPr sz="19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void loop(){   </a:t>
            </a:r>
            <a:endParaRPr sz="1100"/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int val=</a:t>
            </a:r>
            <a:r>
              <a:rPr lang="zh-TW" sz="1900">
                <a:solidFill>
                  <a:srgbClr val="FF0000"/>
                </a:solidFill>
              </a:rPr>
              <a:t>digitalRead</a:t>
            </a:r>
            <a:r>
              <a:rPr lang="zh-TW" sz="1900"/>
              <a:t>(IRpin);</a:t>
            </a:r>
            <a:endParaRPr sz="1100"/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Serial.println(val);  </a:t>
            </a:r>
            <a:endParaRPr sz="1100"/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delay(1000);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} </a:t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</p:txBody>
      </p:sp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C:\Users\youadmin\Desktop\esp32_pinmap.png" id="289" name="Google Shape;289;p35"/>
          <p:cNvPicPr preferRelativeResize="0"/>
          <p:nvPr/>
        </p:nvPicPr>
        <p:blipFill rotWithShape="1">
          <a:blip r:embed="rId3">
            <a:alphaModFix/>
          </a:blip>
          <a:srcRect b="0" l="28242" r="33519" t="0"/>
          <a:stretch/>
        </p:blipFill>
        <p:spPr>
          <a:xfrm>
            <a:off x="5410450" y="866704"/>
            <a:ext cx="3104900" cy="390054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/>
        </p:nvSpPr>
        <p:spPr>
          <a:xfrm>
            <a:off x="7639049" y="970175"/>
            <a:ext cx="313800" cy="379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5"/>
          <p:cNvSpPr/>
          <p:nvPr/>
        </p:nvSpPr>
        <p:spPr>
          <a:xfrm>
            <a:off x="7759725" y="2770024"/>
            <a:ext cx="986400" cy="33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實做：來客報知機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當有人來時，顯示黃色燈，無人顯示綠色燈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參考程式: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solidFill>
                  <a:srgbClr val="80808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ISD1820錄放音</a:t>
            </a:r>
            <a:endParaRPr sz="3500"/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200" y="1369213"/>
            <a:ext cx="52959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觸控感測與振動</a:t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一樣使用數位讀取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VCC-&gt;3.3V(左19)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GND-&gt;GND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SIG-&gt;GPIO35（左14）</a:t>
            </a:r>
            <a:endParaRPr/>
          </a:p>
        </p:txBody>
      </p:sp>
      <p:sp>
        <p:nvSpPr>
          <p:cNvPr id="313" name="Google Shape;313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4" name="Google Shape;3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025" y="106504"/>
            <a:ext cx="2692575" cy="26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 rotWithShape="1">
          <a:blip r:embed="rId4">
            <a:alphaModFix/>
          </a:blip>
          <a:srcRect b="0" l="8071" r="0" t="12319"/>
          <a:stretch/>
        </p:blipFill>
        <p:spPr>
          <a:xfrm>
            <a:off x="6165675" y="2064550"/>
            <a:ext cx="2692575" cy="25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3600"/>
              <a:t>基礎練習</a:t>
            </a:r>
            <a:endParaRPr sz="3600"/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628650" y="1369218"/>
            <a:ext cx="78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//將觸控的SIG接在GPIO35（左側14）</a:t>
            </a:r>
            <a:endParaRPr sz="19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int touchpin=35;</a:t>
            </a:r>
            <a:endParaRPr sz="19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void setup(){   </a:t>
            </a:r>
            <a:endParaRPr sz="1100"/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pinMode(touchpin, INPUT);</a:t>
            </a:r>
            <a:endParaRPr sz="1100"/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Serial.begin(9600);         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}  </a:t>
            </a:r>
            <a:endParaRPr sz="19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void loop(){   </a:t>
            </a:r>
            <a:endParaRPr sz="1100"/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int val=</a:t>
            </a:r>
            <a:r>
              <a:rPr lang="zh-TW" sz="1900">
                <a:solidFill>
                  <a:srgbClr val="FF0000"/>
                </a:solidFill>
              </a:rPr>
              <a:t>digitalRead</a:t>
            </a:r>
            <a:r>
              <a:rPr lang="zh-TW" sz="1900"/>
              <a:t>(touchpin);</a:t>
            </a:r>
            <a:endParaRPr sz="1100"/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Serial.println(val);  </a:t>
            </a:r>
            <a:endParaRPr sz="1100"/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delay(100);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zh-TW" sz="1900"/>
              <a:t>} </a:t>
            </a:r>
            <a:endParaRPr sz="1900"/>
          </a:p>
          <a:p>
            <a:pPr indent="-50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</p:txBody>
      </p:sp>
      <p:sp>
        <p:nvSpPr>
          <p:cNvPr id="323" name="Google Shape;323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C:\Users\youadmin\Desktop\esp32_pinmap.png" id="324" name="Google Shape;324;p39"/>
          <p:cNvPicPr preferRelativeResize="0"/>
          <p:nvPr/>
        </p:nvPicPr>
        <p:blipFill rotWithShape="1">
          <a:blip r:embed="rId3">
            <a:alphaModFix/>
          </a:blip>
          <a:srcRect b="0" l="28242" r="33519" t="0"/>
          <a:stretch/>
        </p:blipFill>
        <p:spPr>
          <a:xfrm>
            <a:off x="5410450" y="866704"/>
            <a:ext cx="3104900" cy="390054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/>
        </p:nvSpPr>
        <p:spPr>
          <a:xfrm>
            <a:off x="4977323" y="970175"/>
            <a:ext cx="422700" cy="3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TW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9"/>
          <p:cNvSpPr/>
          <p:nvPr/>
        </p:nvSpPr>
        <p:spPr>
          <a:xfrm>
            <a:off x="4977323" y="2007152"/>
            <a:ext cx="986400" cy="19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3000"/>
              <a:t>二、類比讀取</a:t>
            </a:r>
            <a:endParaRPr sz="3000"/>
          </a:p>
        </p:txBody>
      </p:sp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zh-TW" sz="3000"/>
              <a:t>類比讀取語法</a:t>
            </a:r>
            <a:endParaRPr sz="30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zh-TW" sz="3000"/>
              <a:t>類比讀取設備</a:t>
            </a:r>
            <a:endParaRPr sz="30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zh-TW" sz="3000"/>
              <a:t>序列數值顯示</a:t>
            </a:r>
            <a:endParaRPr sz="30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zh-TW" sz="3000"/>
              <a:t>序列繪圖家</a:t>
            </a:r>
            <a:endParaRPr sz="30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zh-TW" sz="3000"/>
              <a:t>氣體感測器(MQ系列)</a:t>
            </a:r>
            <a:endParaRPr sz="3000"/>
          </a:p>
          <a:p>
            <a:pPr indent="-2413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3000"/>
          </a:p>
        </p:txBody>
      </p:sp>
      <p:sp>
        <p:nvSpPr>
          <p:cNvPr id="334" name="Google Shape;334;p40"/>
          <p:cNvSpPr txBox="1"/>
          <p:nvPr>
            <p:ph idx="2" type="body"/>
          </p:nvPr>
        </p:nvSpPr>
        <p:spPr>
          <a:xfrm>
            <a:off x="4514850" y="87528"/>
            <a:ext cx="3886200" cy="4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zh-TW" sz="3000"/>
              <a:t>在setup處宣告pin為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3000"/>
              <a:t>Serial.begin(9600);</a:t>
            </a:r>
            <a:br>
              <a:rPr lang="zh-TW" sz="3000"/>
            </a:br>
            <a:r>
              <a:rPr lang="zh-TW" sz="3000"/>
              <a:t>pinMode(腳位,INPUT);</a:t>
            </a:r>
            <a:br>
              <a:rPr lang="zh-TW" sz="3000"/>
            </a:br>
            <a:endParaRPr sz="30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zh-TW" sz="3000"/>
              <a:t>讀取值方法，在loop處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3000"/>
              <a:t>int status=analogRead(腳位);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3000"/>
              <a:t>Serial.print("狀態=");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3000"/>
              <a:t>Serial.println(status);</a:t>
            </a:r>
            <a:endParaRPr sz="3000"/>
          </a:p>
        </p:txBody>
      </p:sp>
      <p:sp>
        <p:nvSpPr>
          <p:cNvPr id="335" name="Google Shape;335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類比感測</a:t>
            </a:r>
            <a:endParaRPr/>
          </a:p>
        </p:txBody>
      </p:sp>
      <p:sp>
        <p:nvSpPr>
          <p:cNvPr id="341" name="Google Shape;341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VCC-&gt; +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GND-&gt; -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DO-&gt; 空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AO-&gt;GPIO 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類比讀取analogRead(腳位);</a:t>
            </a:r>
            <a:endParaRPr b="1"/>
          </a:p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3608" y="587825"/>
            <a:ext cx="4786267" cy="35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ESP32 pin map接腳說明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140275" y="1369100"/>
            <a:ext cx="88002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18 x Analog-to-Digital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：可接類比或數位感測</a:t>
            </a:r>
            <a:r>
              <a:rPr lang="zh-TW" sz="1800"/>
              <a:t>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粉紅色標示</a:t>
            </a:r>
            <a:r>
              <a:rPr lang="zh-TW" sz="1800"/>
              <a:t>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3 x SPI interfaces(MOSI,MISO,SCK,SS)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 </a:t>
            </a:r>
            <a:r>
              <a:rPr lang="zh-TW" sz="1800"/>
              <a:t>SD card, RFID(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藍色標示</a:t>
            </a:r>
            <a:r>
              <a:rPr lang="zh-TW" sz="1800"/>
              <a:t>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3 x UART interfaces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：藍芽、相機</a:t>
            </a:r>
            <a:r>
              <a:rPr lang="zh-TW" sz="1800"/>
              <a:t>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不限腳位編號</a:t>
            </a:r>
            <a:r>
              <a:rPr lang="zh-TW" sz="1800"/>
              <a:t>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2 x I2C interfaces(SDA,SCL) and I2S interfaces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TW" sz="1800"/>
              <a:t>LCD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、氣壓、陀螺儀</a:t>
            </a:r>
            <a:r>
              <a:rPr lang="zh-TW" sz="1800"/>
              <a:t>(GPIO 21,22)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16 x PWM output channels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：數位輸出也可類比輸出</a:t>
            </a:r>
            <a:r>
              <a:rPr lang="zh-TW" sz="1800"/>
              <a:t>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不限定腳位編號</a:t>
            </a:r>
            <a:r>
              <a:rPr lang="zh-TW" sz="1800"/>
              <a:t>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10 x Capacitive sensing GPIOs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：提供觸控電容</a:t>
            </a:r>
            <a:r>
              <a:rPr lang="zh-TW" sz="1800"/>
              <a:t>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棕色標示</a:t>
            </a:r>
            <a:r>
              <a:rPr lang="zh-TW" sz="1800"/>
              <a:t>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GPIO 34,35,36,39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TW" sz="1800"/>
              <a:t>Input only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GPIO 1,2,3,6,7,8,9,10,11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：系統用，勿使用</a:t>
            </a:r>
            <a:r>
              <a:rPr lang="zh-TW" sz="1800"/>
              <a:t>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淺灰色標示</a:t>
            </a:r>
            <a:r>
              <a:rPr lang="zh-TW" sz="1800"/>
              <a:t>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GPIO 18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：重開機</a:t>
            </a:r>
            <a:endParaRPr sz="1800"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類比感測-讀取水位並顯示</a:t>
            </a:r>
            <a:endParaRPr/>
          </a:p>
        </p:txBody>
      </p:sp>
      <p:sp>
        <p:nvSpPr>
          <p:cNvPr id="349" name="Google Shape;349;p42"/>
          <p:cNvSpPr txBox="1"/>
          <p:nvPr>
            <p:ph idx="1" type="body"/>
          </p:nvPr>
        </p:nvSpPr>
        <p:spPr>
          <a:xfrm>
            <a:off x="628650" y="1385956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void setup() {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 Serial.begin(115200);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 pinMode(5,INPUT);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void loop() {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 int watervalue=analogRead(5);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 Serial.println(watervalue);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 delay(500);//1000ms=1秒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淹水警報器</a:t>
            </a:r>
            <a:endParaRPr/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如果水的數值超過1000，代表淹水了，亮紅燈警示淹水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如果數值小於1000，就關掉紅燈</a:t>
            </a:r>
            <a:endParaRPr/>
          </a:p>
        </p:txBody>
      </p:sp>
      <p:sp>
        <p:nvSpPr>
          <p:cNvPr id="357" name="Google Shape;357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小夜燈練習</a:t>
            </a:r>
            <a:endParaRPr/>
          </a:p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光敏的值&gt;=1000，開綠燈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 sz="2400"/>
              <a:t>否則關綠燈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</p:txBody>
      </p:sp>
      <p:sp>
        <p:nvSpPr>
          <p:cNvPr id="364" name="Google Shape;364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zh-TW"/>
              <a:t>環境設定</a:t>
            </a:r>
            <a:endParaRPr/>
          </a:p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一、環境設定</a:t>
            </a:r>
            <a:endParaRPr sz="2400"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下載Arduino IDE</a:t>
            </a:r>
            <a:br>
              <a:rPr lang="zh-TW" sz="2400"/>
            </a:br>
            <a:r>
              <a:rPr lang="zh-TW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https://www.arduino.cc/en/Main/Software?setlang=cn#</a:t>
            </a:r>
            <a:br>
              <a:rPr lang="zh-TW" sz="1800"/>
            </a:br>
            <a:r>
              <a:rPr lang="zh-TW" sz="1800"/>
              <a:t>點選zip免安裝包</a:t>
            </a:r>
            <a:endParaRPr sz="18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下載ESP32核心套件</a:t>
            </a:r>
            <a:endParaRPr sz="24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設定Arduino IDE for ESP32</a:t>
            </a:r>
            <a:endParaRPr sz="24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簡單測試程式：HelloWorld</a:t>
            </a:r>
            <a:endParaRPr sz="24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ESP32函式庫安裝</a:t>
            </a:r>
            <a:endParaRPr sz="2400"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3875" y="2244874"/>
            <a:ext cx="3293500" cy="27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開發板管理員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126225" y="1311850"/>
            <a:ext cx="3008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開啟Arduino IDE後，選擇檔案/偏好設定</a:t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出現偏好設定視窗，在額外的開發版管理員網址輸入以下文字後，按OK。</a:t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zh-TW" sz="14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https://dl.espressif.com/dl/package_esp32_index.json</a:t>
            </a:r>
            <a:endParaRPr b="1" sz="1400">
              <a:solidFill>
                <a:srgbClr val="FF0000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6900" y="901175"/>
            <a:ext cx="57150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接下來到工具，選擇開發版，並在右側開啟開發版管理員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輸入關鍵字：ESP32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75" y="1432800"/>
            <a:ext cx="4900400" cy="3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2475" y="1822775"/>
            <a:ext cx="3521825" cy="20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安裝驅動</a:t>
            </a:r>
            <a:endParaRPr sz="2400"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265674" y="1369225"/>
            <a:ext cx="4694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解壓縮後後，將ESP32插入USB</a:t>
            </a:r>
            <a:endParaRPr sz="11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此時會出現安裝畫面，但由於沒有驅動程式，因此自行指定驅動程式</a:t>
            </a:r>
            <a:endParaRPr sz="17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驅動程式位置：</a:t>
            </a:r>
            <a:r>
              <a:rPr lang="zh-TW" sz="1700">
                <a:latin typeface="Arial"/>
                <a:ea typeface="Arial"/>
                <a:cs typeface="Arial"/>
                <a:sym typeface="Arial"/>
              </a:rPr>
              <a:t>D:\arduino-1.8.x\driver\</a:t>
            </a:r>
            <a:endParaRPr sz="18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安裝驅動完畢後</a:t>
            </a:r>
            <a:endParaRPr sz="17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在我的電腦/右鍵/管理/，開啟電腦管理</a:t>
            </a:r>
            <a:endParaRPr sz="17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點選左側裝置管理員</a:t>
            </a:r>
            <a:endParaRPr sz="17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點選右側連接埠，檢查是否有一個</a:t>
            </a:r>
            <a:br>
              <a:rPr lang="zh-TW" sz="1700"/>
            </a:br>
            <a:r>
              <a:rPr lang="zh-TW" sz="1700"/>
              <a:t>CP210x to USB (COMX)</a:t>
            </a:r>
            <a:endParaRPr sz="11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Calibri"/>
              <a:buAutoNum type="arabicPeriod"/>
            </a:pPr>
            <a:r>
              <a:rPr b="1" lang="zh-TW" sz="1700">
                <a:solidFill>
                  <a:srgbClr val="FF0000"/>
                </a:solidFill>
              </a:rPr>
              <a:t>請注意最後的ComX代表獲得的COM位置，每次可能都會不同，請紀錄在記事本，以後會用到。</a:t>
            </a:r>
            <a:endParaRPr b="1" sz="1700">
              <a:solidFill>
                <a:srgbClr val="FF0000"/>
              </a:solidFill>
            </a:endParaRPr>
          </a:p>
          <a:p>
            <a:pPr indent="-2413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sz="1700"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3895" y="1896255"/>
            <a:ext cx="3870543" cy="28710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0"/>
          <p:cNvSpPr/>
          <p:nvPr/>
        </p:nvSpPr>
        <p:spPr>
          <a:xfrm>
            <a:off x="5252153" y="3105160"/>
            <a:ext cx="788644" cy="39453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6547428" y="3954430"/>
            <a:ext cx="2146648" cy="39453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b="41042" l="0" r="0" t="16219"/>
          <a:stretch/>
        </p:blipFill>
        <p:spPr>
          <a:xfrm>
            <a:off x="3395581" y="4767263"/>
            <a:ext cx="4617945" cy="2442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EL Curve Arrow MS-green" id="148" name="Google Shape;14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875238">
            <a:off x="5711143" y="3772604"/>
            <a:ext cx="790591" cy="1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7008568" y="4692124"/>
            <a:ext cx="788644" cy="39453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下載安裝ESP32模組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輸入關鍵字ESP32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點選1.0.1版本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安裝</a:t>
            </a:r>
            <a:endParaRPr/>
          </a:p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7725" y="1284113"/>
            <a:ext cx="57150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